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84" r:id="rId5"/>
    <p:sldId id="285" r:id="rId6"/>
    <p:sldId id="287" r:id="rId7"/>
    <p:sldId id="286" r:id="rId8"/>
    <p:sldId id="288" r:id="rId9"/>
    <p:sldId id="289" r:id="rId10"/>
    <p:sldId id="283" r:id="rId11"/>
  </p:sldIdLst>
  <p:sldSz cx="9144000" cy="5143500" type="screen16x9"/>
  <p:notesSz cx="6858000" cy="9144000"/>
  <p:embeddedFontLst>
    <p:embeddedFont>
      <p:font typeface="Inter" panose="02000503000000020004" pitchFamily="2" charset="0"/>
      <p:regular r:id="rId13"/>
      <p:bold r:id="rId14"/>
      <p:italic r:id="rId15"/>
      <p:boldItalic r:id="rId16"/>
    </p:embeddedFont>
    <p:embeddedFont>
      <p:font typeface="Inter Medium" panose="02000503000000020004" pitchFamily="2" charset="0"/>
      <p:regular r:id="rId17"/>
      <p:bold r:id="rId18"/>
      <p:italic r:id="rId19"/>
      <p:boldItalic r:id="rId20"/>
    </p:embeddedFont>
    <p:embeddedFont>
      <p:font typeface="Inter SemiBold" panose="02000503000000020004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210F88-27BB-4D5B-8A9C-3F905AA3E084}">
  <a:tblStyle styleId="{CE210F88-27BB-4D5B-8A9C-3F905AA3E0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3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7af7a6a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7af7a6a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7ed9f117a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7ed9f117a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bc3b886e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bc3b886e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 (1 min)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93E714DD-59C3-943B-D43C-89031E05F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64E23A19-63C5-D037-7FC7-5A2E1D3DE7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E865BAE4-D49D-D528-110F-3C493F8E26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41348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7AE86B8B-0D9E-3BC8-69A1-EFD56D289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678F18AC-4512-F6A3-56F7-87CDAB44C2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040D5C74-0BE8-495B-66F5-2B1037E3BE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1990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F6E95A48-7771-1844-EC4A-EC691BDAC7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F0F4142B-0372-F75D-0BF8-8DA14B6377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BAF9D061-82BB-4E5C-F229-29B7E0F898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90224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C3E84214-3DD4-D097-48FC-09FCCD2D3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685896B9-F5D7-C78E-7586-B5BB965415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005EF07C-84FA-EB08-F407-5843201278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56675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B36E737F-582B-006A-8697-118A0F685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1143A104-3DA2-EC9E-2A47-6815B36670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3C2EFB52-12EC-846B-2A45-406D702407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05055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11D8C6E6-DDE8-5BC3-BBFA-6822F0F07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B2A45FA6-F68E-61E2-040B-EE2F777827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36B08847-7B9D-1666-B7CE-8E551BE7FB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74466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735475" y="1710025"/>
            <a:ext cx="6478200" cy="12981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Bloc 1 </a:t>
            </a:r>
            <a:br>
              <a:rPr lang="fr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</a:br>
            <a:r>
              <a:rPr lang="fr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Build Manage Data infra</a:t>
            </a:r>
            <a:endParaRPr sz="4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50" y="2595750"/>
            <a:ext cx="3818450" cy="25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550" y="787375"/>
            <a:ext cx="973275" cy="6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720900" y="2247025"/>
            <a:ext cx="7702200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500" i="1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br>
              <a:rPr lang="fr-FR" sz="2500" i="1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fr-FR" sz="2500" i="1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endParaRPr sz="2500" i="1" dirty="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92702" y="4554375"/>
            <a:ext cx="6522300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 i="1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Marine - Lorédane - Martin - Amaury</a:t>
            </a:r>
            <a:endParaRPr sz="1000" i="1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59" name="Google Shape;5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0"/>
          <p:cNvSpPr txBox="1">
            <a:spLocks noGrp="1"/>
          </p:cNvSpPr>
          <p:nvPr>
            <p:ph type="ctrTitle" idx="4294967295"/>
          </p:nvPr>
        </p:nvSpPr>
        <p:spPr>
          <a:xfrm>
            <a:off x="1235600" y="1742168"/>
            <a:ext cx="5315100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5600" b="1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Thanks! </a:t>
            </a:r>
            <a:endParaRPr sz="5600" b="1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08" name="Google Shape;30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10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4FF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ctrTitle" idx="4294967295"/>
          </p:nvPr>
        </p:nvSpPr>
        <p:spPr>
          <a:xfrm>
            <a:off x="735252" y="1702749"/>
            <a:ext cx="5620120" cy="2175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500" b="1" dirty="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Planifier votre prochain voyage</a:t>
            </a:r>
            <a:br>
              <a:rPr lang="fr-FR" sz="4500" b="1" dirty="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fr-FR" sz="4500" b="1" dirty="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KAYAK</a:t>
            </a:r>
            <a:endParaRPr sz="4500" b="1" dirty="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5050" y="1130711"/>
            <a:ext cx="2114450" cy="28820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Le Problème :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6" name="Google Shape;76;p15"/>
          <p:cNvSpPr txBox="1"/>
          <p:nvPr/>
        </p:nvSpPr>
        <p:spPr>
          <a:xfrm>
            <a:off x="463375" y="1144486"/>
            <a:ext cx="7557000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Trouver et récupérer des données permettant de déterminer la meilleure destination et les meilleurs hôtels pour partir.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3</a:t>
            </a:fld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BA8E0EA-C2EA-F093-C2E3-709372B5C1FD}"/>
              </a:ext>
            </a:extLst>
          </p:cNvPr>
          <p:cNvSpPr txBox="1"/>
          <p:nvPr/>
        </p:nvSpPr>
        <p:spPr>
          <a:xfrm>
            <a:off x="496389" y="2313992"/>
            <a:ext cx="8087774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Approche :</a:t>
            </a:r>
          </a:p>
          <a:p>
            <a:endParaRPr lang="fr" b="1" dirty="0">
              <a:solidFill>
                <a:srgbClr val="0E3449"/>
              </a:solidFill>
              <a:latin typeface="Inter SemiBold"/>
              <a:ea typeface="Inter SemiBold"/>
              <a:sym typeface="Inter SemiBol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" b="1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Récupérer les données la météo des destinations</a:t>
            </a:r>
          </a:p>
          <a:p>
            <a:pPr lvl="8"/>
            <a:r>
              <a:rPr lang="fr" sz="1100" dirty="0">
                <a:solidFill>
                  <a:srgbClr val="0E3449"/>
                </a:solidFill>
                <a:latin typeface="Inter" panose="02000503000000020004" pitchFamily="2" charset="0"/>
                <a:ea typeface="Inter" panose="02000503000000020004" pitchFamily="2" charset="0"/>
                <a:sym typeface="Inter SemiBold"/>
              </a:rPr>
              <a:t>	Utilisation de l’API openWheather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" b="1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Scrapper booking pour trouver des hotels sur ces destinations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" b="1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Nettoyer et stocker ces données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" b="1" dirty="0">
                <a:solidFill>
                  <a:srgbClr val="0E3449"/>
                </a:solidFill>
                <a:latin typeface="Inter SemiBold"/>
                <a:ea typeface="Inter SemiBold"/>
                <a:sym typeface="Inter SemiBold"/>
              </a:rPr>
              <a:t>Proposer un top 5 des destinations et top 20 des hotels dans la destination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8DA8612C-9738-D1CE-C554-24B2A07F1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E478674E-C7A9-72A0-94F4-ECAF54C956E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Architecture : 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D8AFA51C-4B36-981E-4E3B-DB0AEB0426B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FB4FCF6E-7426-CB23-7BC9-7988FF43550F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1B1B3647-20C8-133E-73EE-492571DDB60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4</a:t>
            </a:fld>
            <a:endParaRPr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5E93721-90EA-D4FB-1FA8-E947CF3EB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8717" y="1167128"/>
            <a:ext cx="5198569" cy="306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173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68EBBE90-698E-FE23-D78C-78703BDEC5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F7744DF8-2253-A4CD-FEEF-594F0ADB2507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Informations : 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B0C7FD6B-B638-2245-1F39-89A19EEF4E5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1639F4B7-F5BC-6920-FC75-37DF62C96DF2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29E0B7E2-65FC-FADB-4DAF-84CD13E9290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5</a:t>
            </a:fld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ED8AEF87-E519-B3DA-D611-E5A0AAE9C6F4}"/>
              </a:ext>
            </a:extLst>
          </p:cNvPr>
          <p:cNvSpPr txBox="1"/>
          <p:nvPr/>
        </p:nvSpPr>
        <p:spPr>
          <a:xfrm>
            <a:off x="463375" y="1267596"/>
            <a:ext cx="7557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 err="1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wheatherAPI</a:t>
            </a:r>
            <a:r>
              <a:rPr lang="fr-FR" sz="16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:</a:t>
            </a:r>
            <a:endParaRPr lang="fr-FR" sz="1600" noProof="0" dirty="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F01E5C6-CC1D-268A-7313-298A92816246}"/>
              </a:ext>
            </a:extLst>
          </p:cNvPr>
          <p:cNvSpPr txBox="1"/>
          <p:nvPr/>
        </p:nvSpPr>
        <p:spPr>
          <a:xfrm>
            <a:off x="463375" y="1768030"/>
            <a:ext cx="8087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 err="1"/>
              <a:t>Description_météo</a:t>
            </a:r>
            <a:r>
              <a:rPr lang="fr-FR" dirty="0"/>
              <a:t> : Description de la météo sur la zone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 err="1"/>
              <a:t>Temperature</a:t>
            </a:r>
            <a:r>
              <a:rPr lang="fr-FR" dirty="0"/>
              <a:t> : </a:t>
            </a:r>
            <a:r>
              <a:rPr lang="fr-FR" dirty="0" err="1"/>
              <a:t>Temperature</a:t>
            </a:r>
            <a:r>
              <a:rPr lang="fr-FR" dirty="0"/>
              <a:t> sur la zone</a:t>
            </a:r>
          </a:p>
        </p:txBody>
      </p:sp>
      <p:sp>
        <p:nvSpPr>
          <p:cNvPr id="8" name="Google Shape;76;p15">
            <a:extLst>
              <a:ext uri="{FF2B5EF4-FFF2-40B4-BE49-F238E27FC236}">
                <a16:creationId xmlns:a16="http://schemas.microsoft.com/office/drawing/2014/main" id="{F320A988-F32A-4C54-218F-1E4828E6C9BD}"/>
              </a:ext>
            </a:extLst>
          </p:cNvPr>
          <p:cNvSpPr txBox="1"/>
          <p:nvPr/>
        </p:nvSpPr>
        <p:spPr>
          <a:xfrm>
            <a:off x="463375" y="2594941"/>
            <a:ext cx="7557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 err="1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Scrapping</a:t>
            </a:r>
            <a:r>
              <a:rPr lang="fr-FR" sz="16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BOOKING :</a:t>
            </a:r>
            <a:endParaRPr lang="fr-FR" sz="1600" noProof="0" dirty="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C3CD4BE-45B3-C6A2-89BC-B9D64555F222}"/>
              </a:ext>
            </a:extLst>
          </p:cNvPr>
          <p:cNvSpPr txBox="1"/>
          <p:nvPr/>
        </p:nvSpPr>
        <p:spPr>
          <a:xfrm>
            <a:off x="463375" y="3095375"/>
            <a:ext cx="8087774" cy="1115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/>
              <a:t>Crawler N°1 : Récupère les </a:t>
            </a:r>
            <a:r>
              <a:rPr lang="fr-FR" dirty="0" err="1"/>
              <a:t>hotels</a:t>
            </a:r>
            <a:r>
              <a:rPr lang="fr-FR" dirty="0"/>
              <a:t> </a:t>
            </a:r>
          </a:p>
          <a:p>
            <a:pPr lvl="8"/>
            <a:r>
              <a:rPr lang="fr-FR" dirty="0"/>
              <a:t>	</a:t>
            </a:r>
            <a:r>
              <a:rPr lang="fr-FR" sz="1050" dirty="0"/>
              <a:t>Description, score, lien</a:t>
            </a:r>
          </a:p>
          <a:p>
            <a:pPr lvl="8"/>
            <a:endParaRPr lang="fr-FR" sz="1050" dirty="0"/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/>
              <a:t>Crawler N°2 : Récupère la latitude et longitude des </a:t>
            </a:r>
            <a:r>
              <a:rPr lang="fr-FR" dirty="0" err="1"/>
              <a:t>hotels</a:t>
            </a:r>
            <a:endParaRPr lang="fr-FR" dirty="0"/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64364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930DCFCC-6426-4710-D6C4-FD7E5D91A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B628F1FC-A751-A1B9-67FC-375FB26E065C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Bucket S3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10B33282-D6EE-938E-6A85-69BA742E9DB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7E5EB01A-241E-7CFD-364F-26649604F315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F6937275-FB8E-5703-8A9E-3B1D017CC23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6</a:t>
            </a:fld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5BF538B5-D75D-3243-3413-B1071FB3E16B}"/>
              </a:ext>
            </a:extLst>
          </p:cNvPr>
          <p:cNvSpPr txBox="1"/>
          <p:nvPr/>
        </p:nvSpPr>
        <p:spPr>
          <a:xfrm>
            <a:off x="463375" y="1267596"/>
            <a:ext cx="7557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Stockage de </a:t>
            </a:r>
            <a:r>
              <a:rPr lang="fr-FR" sz="16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plusieurs fichiers :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6F9AB44-7698-38E2-2E98-8260AE826134}"/>
              </a:ext>
            </a:extLst>
          </p:cNvPr>
          <p:cNvSpPr txBox="1"/>
          <p:nvPr/>
        </p:nvSpPr>
        <p:spPr>
          <a:xfrm>
            <a:off x="463375" y="2087714"/>
            <a:ext cx="80877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/>
              <a:t>wheather.csv : météo sur les lieux au moment de lancer le script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/>
              <a:t>hotels.csv : Hotels sur les lieux (</a:t>
            </a:r>
            <a:r>
              <a:rPr lang="fr-FR" dirty="0" err="1"/>
              <a:t>scrapp</a:t>
            </a:r>
            <a:r>
              <a:rPr lang="fr-FR" dirty="0"/>
              <a:t> </a:t>
            </a:r>
            <a:r>
              <a:rPr lang="fr-FR" dirty="0" err="1"/>
              <a:t>booking</a:t>
            </a:r>
            <a:r>
              <a:rPr lang="fr-FR" dirty="0"/>
              <a:t>)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/>
              <a:t>City_lat_lon.txt : latitude et longitude des </a:t>
            </a:r>
            <a:r>
              <a:rPr lang="fr-FR" dirty="0" err="1"/>
              <a:t>hotels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1637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3B91BC0B-A576-C1B5-38FD-81E5E40DC1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F95CFE8C-F546-943E-772D-C05B8C6B261B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BDD MySQL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CCD83B65-3EC5-080E-BD79-7EF6AC60726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FFD17FF1-6210-73DC-DC1B-32115FCD1955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ECA539A8-8CC2-BCB7-CB80-CDB62F82825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7</a:t>
            </a:fld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1145288E-DB0D-E1F8-E334-F3FAC5CD52AC}"/>
              </a:ext>
            </a:extLst>
          </p:cNvPr>
          <p:cNvSpPr txBox="1"/>
          <p:nvPr/>
        </p:nvSpPr>
        <p:spPr>
          <a:xfrm>
            <a:off x="463375" y="1267596"/>
            <a:ext cx="7557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Stockage des informations en base de donnée :</a:t>
            </a:r>
            <a:endParaRPr lang="fr-FR" sz="1600" noProof="0" dirty="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070521B-54EE-4B87-D495-3AE2C94280AE}"/>
              </a:ext>
            </a:extLst>
          </p:cNvPr>
          <p:cNvSpPr txBox="1"/>
          <p:nvPr/>
        </p:nvSpPr>
        <p:spPr>
          <a:xfrm>
            <a:off x="463375" y="2087714"/>
            <a:ext cx="808777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/>
              <a:t>Table </a:t>
            </a:r>
            <a:r>
              <a:rPr lang="fr-FR" dirty="0" err="1"/>
              <a:t>wheater</a:t>
            </a:r>
            <a:r>
              <a:rPr lang="fr-FR" dirty="0"/>
              <a:t> : 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lvl="8"/>
            <a:endParaRPr lang="fr-FR" dirty="0"/>
          </a:p>
          <a:p>
            <a:pPr marL="285750" lvl="8" indent="-285750">
              <a:buFont typeface="Arial" panose="020B0604020202020204" pitchFamily="34" charset="0"/>
              <a:buChar char="•"/>
            </a:pPr>
            <a:r>
              <a:rPr lang="fr-FR" dirty="0"/>
              <a:t>Table Hotels :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41B6DF5-EBE4-7782-3A42-6C5949FAFC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9346" y="2097293"/>
            <a:ext cx="6691915" cy="902208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8B8F131-BCE6-5537-F255-CDB28E71A4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0219" y="3379619"/>
            <a:ext cx="7401042" cy="128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847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85B95EFD-39A7-DDC4-CEE1-464C25EDE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DC528F4F-689A-F4C3-E75C-46E914D3F773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Visualisation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DDCA1F36-B00E-0CFE-F68D-03553CBA54D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55BE9BB4-38F3-713D-5655-95BEEE495BB4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41EC1932-1184-11D9-2A97-5FB6FDC0946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8</a:t>
            </a:fld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26577E57-5491-4025-CA10-E22F15C4D9B1}"/>
              </a:ext>
            </a:extLst>
          </p:cNvPr>
          <p:cNvSpPr txBox="1"/>
          <p:nvPr/>
        </p:nvSpPr>
        <p:spPr>
          <a:xfrm>
            <a:off x="463375" y="1194384"/>
            <a:ext cx="7557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noProof="0" dirty="0" err="1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Visualisations.ipynb</a:t>
            </a:r>
            <a:endParaRPr lang="fr-FR" sz="1600" b="1" noProof="0" dirty="0">
              <a:solidFill>
                <a:srgbClr val="4B5258"/>
              </a:solidFill>
              <a:latin typeface="Inter" panose="02000503000000020004" pitchFamily="2" charset="0"/>
              <a:ea typeface="Inter" panose="02000503000000020004" pitchFamily="2" charset="0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Connection direct à la BDD MySQL grâce à </a:t>
            </a:r>
            <a:r>
              <a:rPr lang="fr-FR" sz="1000" dirty="0" err="1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SQLAlchemy</a:t>
            </a:r>
            <a:endParaRPr lang="fr-FR" sz="1000" noProof="0" dirty="0">
              <a:solidFill>
                <a:srgbClr val="4B5258"/>
              </a:solidFill>
              <a:latin typeface="Inter" panose="02000503000000020004" pitchFamily="2" charset="0"/>
              <a:ea typeface="Inter" panose="02000503000000020004" pitchFamily="2" charset="0"/>
              <a:cs typeface="Inter Medium"/>
              <a:sym typeface="Inter Medium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07A5517-506C-9362-C2E5-3E3CBBE6C6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049" y="2366243"/>
            <a:ext cx="4805924" cy="2075097"/>
          </a:xfrm>
          <a:prstGeom prst="rect">
            <a:avLst/>
          </a:prstGeom>
        </p:spPr>
      </p:pic>
      <p:sp>
        <p:nvSpPr>
          <p:cNvPr id="8" name="Google Shape;76;p15">
            <a:extLst>
              <a:ext uri="{FF2B5EF4-FFF2-40B4-BE49-F238E27FC236}">
                <a16:creationId xmlns:a16="http://schemas.microsoft.com/office/drawing/2014/main" id="{DA74AD02-CB9D-C733-62C0-57A18EF32C01}"/>
              </a:ext>
            </a:extLst>
          </p:cNvPr>
          <p:cNvSpPr txBox="1"/>
          <p:nvPr/>
        </p:nvSpPr>
        <p:spPr>
          <a:xfrm>
            <a:off x="463375" y="1941796"/>
            <a:ext cx="7557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Top 5 des destinations</a:t>
            </a:r>
            <a:endParaRPr lang="fr-FR" sz="1600" b="1" noProof="0" dirty="0">
              <a:solidFill>
                <a:srgbClr val="4B5258"/>
              </a:solidFill>
              <a:latin typeface="Inter" panose="02000503000000020004" pitchFamily="2" charset="0"/>
              <a:ea typeface="Inter" panose="02000503000000020004" pitchFamily="2" charset="0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En fonction de la température</a:t>
            </a:r>
            <a:endParaRPr lang="fr-FR" sz="1000" noProof="0" dirty="0">
              <a:solidFill>
                <a:srgbClr val="4B5258"/>
              </a:solidFill>
              <a:latin typeface="Inter" panose="02000503000000020004" pitchFamily="2" charset="0"/>
              <a:ea typeface="Inter" panose="02000503000000020004" pitchFamily="2" charset="0"/>
              <a:cs typeface="Inter Medium"/>
              <a:sym typeface="Inte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23356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007E7D10-5650-468E-C1DB-BE3C036AA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5234F162-B9E5-6D0F-1F3F-2CD7A3E671C4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Visualisation : exemples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8F26B383-2107-044F-5C28-3452F8D9EFD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5B49D32E-6724-597F-2BA1-8E0973923F6A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54057534-1CA4-FCDF-8CFC-15EA9A1BA73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9</a:t>
            </a:fld>
            <a:endParaRPr/>
          </a:p>
        </p:txBody>
      </p:sp>
      <p:sp>
        <p:nvSpPr>
          <p:cNvPr id="8" name="Google Shape;76;p15">
            <a:extLst>
              <a:ext uri="{FF2B5EF4-FFF2-40B4-BE49-F238E27FC236}">
                <a16:creationId xmlns:a16="http://schemas.microsoft.com/office/drawing/2014/main" id="{47CAFDF0-0BDD-6405-50E4-824D9A6F50CE}"/>
              </a:ext>
            </a:extLst>
          </p:cNvPr>
          <p:cNvSpPr txBox="1"/>
          <p:nvPr/>
        </p:nvSpPr>
        <p:spPr>
          <a:xfrm>
            <a:off x="381266" y="989539"/>
            <a:ext cx="7557000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Top 20 des hôtels sur une destination</a:t>
            </a:r>
            <a:endParaRPr lang="fr-FR" sz="1600" b="1" noProof="0" dirty="0">
              <a:solidFill>
                <a:srgbClr val="4B5258"/>
              </a:solidFill>
              <a:latin typeface="Inter" panose="02000503000000020004" pitchFamily="2" charset="0"/>
              <a:ea typeface="Inter" panose="02000503000000020004" pitchFamily="2" charset="0"/>
              <a:cs typeface="Inter Medium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En fonction du score</a:t>
            </a:r>
            <a:endParaRPr lang="fr-FR" sz="1000" noProof="0" dirty="0">
              <a:solidFill>
                <a:srgbClr val="4B5258"/>
              </a:solidFill>
              <a:latin typeface="Inter" panose="02000503000000020004" pitchFamily="2" charset="0"/>
              <a:ea typeface="Inter" panose="02000503000000020004" pitchFamily="2" charset="0"/>
              <a:cs typeface="Inter Medium"/>
              <a:sym typeface="Inter Medium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B6CF0D3-7058-3437-A6AE-E909C1DD0F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465" y="1627414"/>
            <a:ext cx="6532742" cy="282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50308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261</Words>
  <Application>Microsoft Office PowerPoint</Application>
  <PresentationFormat>Affichage à l'écran (16:9)</PresentationFormat>
  <Paragraphs>63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Inter Medium</vt:lpstr>
      <vt:lpstr>Inter</vt:lpstr>
      <vt:lpstr>Inter SemiBold</vt:lpstr>
      <vt:lpstr>Arial</vt:lpstr>
      <vt:lpstr>Simple Light</vt:lpstr>
      <vt:lpstr>Bloc 1  Build Manage Data infra</vt:lpstr>
      <vt:lpstr>Planifier votre prochain voyage KAYAK </vt:lpstr>
      <vt:lpstr>Le Problème :</vt:lpstr>
      <vt:lpstr>Architecture : </vt:lpstr>
      <vt:lpstr>Informations : </vt:lpstr>
      <vt:lpstr>Bucket S3</vt:lpstr>
      <vt:lpstr>BDD MySQL</vt:lpstr>
      <vt:lpstr>Visualisation</vt:lpstr>
      <vt:lpstr>Visualisation : exemples</vt:lpstr>
      <vt:lpstr>Thanks!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Martin BONNARD</dc:creator>
  <cp:lastModifiedBy>Martin BONNARD</cp:lastModifiedBy>
  <cp:revision>7</cp:revision>
  <dcterms:modified xsi:type="dcterms:W3CDTF">2025-11-14T15:33:43Z</dcterms:modified>
</cp:coreProperties>
</file>